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308" r:id="rId2"/>
    <p:sldId id="263" r:id="rId3"/>
    <p:sldId id="265" r:id="rId4"/>
    <p:sldId id="269" r:id="rId5"/>
    <p:sldId id="272" r:id="rId6"/>
    <p:sldId id="309" r:id="rId7"/>
    <p:sldId id="310" r:id="rId8"/>
    <p:sldId id="297" r:id="rId9"/>
    <p:sldId id="311" r:id="rId10"/>
    <p:sldId id="271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1B6"/>
    <a:srgbClr val="F9D600"/>
    <a:srgbClr val="97000B"/>
    <a:srgbClr val="324057"/>
    <a:srgbClr val="007CCE"/>
    <a:srgbClr val="2A1255"/>
    <a:srgbClr val="A58C51"/>
    <a:srgbClr val="213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85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6B89A60-963F-4C84-8B3E-53C8D87C176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E9442E-952A-4211-B4FA-2B8EC2C5811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0BEF61A-2D4F-4DA6-9AD3-A3AD1FC18BC5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5AB0FF-DD5E-4CA3-B043-5FB25ECE882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F3EDB6-DD2D-4010-B559-82AA469258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E2C02A-5395-4937-AF4B-248909A5288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00ECC4-1271-421C-BB4C-A55B5D0EC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4B07D-A25D-4CA5-89E0-1B01BBCE8FDF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6F271-1E0D-4410-BB9C-2E82020EB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3B1F17-CDC8-4EAE-A666-56B07135C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9E2FF-1965-4678-BB17-F86D2918E0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36307322"/>
      </p:ext>
    </p:extLst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21793-25FC-43E6-9285-DDEA0F1E8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6C0B8-C32C-4084-8D1E-7C1A1ED61585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AADCA-F08F-47D6-A69D-2EA21F874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EBD8C-C5C3-43C8-B44E-13E93A4F7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9502B-304F-4CB0-B9C6-48DA5BDA617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91064081"/>
      </p:ext>
    </p:extLst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43D3A-E15B-405B-8469-3378FA441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C062-D968-4D6A-80EA-CA234F684CF5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C043B9-9DC3-4F63-82DB-2C3BB1260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A45206-9B28-41B3-8079-8C11BEDCF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A2751-4A2F-46C0-865B-420CC610E7F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79775785"/>
      </p:ext>
    </p:extLst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57991F-8AB1-4ACB-B9D6-06CCEEB46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910A3-F5BA-4E1E-B769-C2BAA6252E95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871F51-9321-4A84-9A1E-42FCC1387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22295-140D-4E25-9E6E-3FA87A6CD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E059-E08B-404B-A486-2199C5174F6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07695060"/>
      </p:ext>
    </p:extLst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0A552-4EFD-4E68-A7DF-BE2D45C31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A7B64-38C5-4411-ADB3-E0D8BCD90D20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581B0A-D10D-42B9-A2E1-9AA8386DD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07FE25-65BD-485F-A58A-7E1ED3E5B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BA3C5-1AC6-440B-9B08-69603AE9919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78869754"/>
      </p:ext>
    </p:extLst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3AA5D76-E9AD-4EE9-B585-70145F7F7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7CF00-6DEB-4140-B757-19E24CE75391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E0DC0D6-2FFA-4F85-9CCD-A52897B7F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9F2B68-FB57-4B6F-B12A-91D0C35C8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08B31-0CB0-4305-AC23-8EA76561F1C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5668204"/>
      </p:ext>
    </p:extLst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61BFE5D-95B7-4830-BB71-8C50D4262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27C6D-D4D8-49B9-B260-CF16924152B3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774A0E5-0973-4811-B6AF-C8278DCB4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5CE634C-4915-4EF4-948E-EC5474A2A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3E736-1856-47B4-8E6C-0D128245D949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82210394"/>
      </p:ext>
    </p:extLst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9346BBF-4430-4130-9518-9A854A9DB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E30EB-EA27-4C36-B5BD-C1747025B16A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D5B23CB-2916-48B0-835C-02FFD58E9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F2AAF30-C841-4E73-9457-6A0814582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1F9B6-7A07-426E-BE58-0B3726C98F1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19604026"/>
      </p:ext>
    </p:extLst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1C4EE1B-4B61-440E-9519-7DD5DB715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CC551-BC6B-4EB8-BB3E-EE4C67A02662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63ACCDF-922D-449C-9F05-38B64E2C1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813D479-6562-4D3E-8061-4B5D15EF6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5848F-3F1D-4A9D-B07B-01B0DF563B4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7606463"/>
      </p:ext>
    </p:extLst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4D20839-ED9C-4162-A004-E67634B74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695B0-4F41-4E38-8A62-4E20EE5B02C8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2A757C-4C1F-4581-AFBE-34FAC0E4C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3D4892-0C0F-4323-9F14-F0C5A258D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507C9-A40B-4670-8AB1-3AEFDC0E553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77189830"/>
      </p:ext>
    </p:extLst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2FE7CFD-5FB4-42D9-AA4A-CC617E6B1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49F8A-8BFA-47C6-BF8C-DACD68B45A00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F21406E-87E9-4BD9-85C2-146078DF1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E67CF2-0D9E-4E5B-9A2A-0A795C536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D2CAD-EABA-49D8-8984-7002ED7B6D5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0680857"/>
      </p:ext>
    </p:extLst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7">
            <a:extLst>
              <a:ext uri="{FF2B5EF4-FFF2-40B4-BE49-F238E27FC236}">
                <a16:creationId xmlns:a16="http://schemas.microsoft.com/office/drawing/2014/main" id="{4D249E47-E72F-4772-9580-52A6032930B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48B1DAA-EA47-486C-B654-A8E8A7ED1B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6113" y="1465263"/>
            <a:ext cx="7869237" cy="471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B1AEF0-0FBB-4070-833E-B03FD82195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DF8ABB-0BAC-4728-9049-D1B9B1C79651}" type="datetimeFigureOut">
              <a:rPr lang="en-US"/>
              <a:pPr>
                <a:defRPr/>
              </a:pPr>
              <a:t>3/25/2022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75F0D3-18B9-4AC2-A8C5-B42DDE7E45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B4E71-5B44-4A79-B322-5E17D7773C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A474F4-A26C-4106-A489-A1AB0C7CE31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1031" name="Title Placeholder 1">
            <a:extLst>
              <a:ext uri="{FF2B5EF4-FFF2-40B4-BE49-F238E27FC236}">
                <a16:creationId xmlns:a16="http://schemas.microsoft.com/office/drawing/2014/main" id="{543D9939-E4F5-4890-B774-1CC34A11915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0"/>
            <a:ext cx="7886700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plit orient="vert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t242019.dou.obrazovanie33.ru/news/19314-otchet-instruktora-po-fk-o-provedenii-nedeli-zdorovya-2021/" TargetMode="External"/><Relationship Id="rId3" Type="http://schemas.openxmlformats.org/officeDocument/2006/relationships/hyperlink" Target="http://t242019.dou.obrazovanie33.ru/o-nas/profsoyuz/" TargetMode="External"/><Relationship Id="rId7" Type="http://schemas.openxmlformats.org/officeDocument/2006/relationships/hyperlink" Target="http://t242019.dou.obrazovanie33.ru/news/21848-aktsiya-pozdrav-vospitatelya-k-dnyu-doshkolnogo-rabotnika/" TargetMode="External"/><Relationship Id="rId12" Type="http://schemas.openxmlformats.org/officeDocument/2006/relationships/image" Target="../media/image14.png"/><Relationship Id="rId2" Type="http://schemas.openxmlformats.org/officeDocument/2006/relationships/hyperlink" Target="http://t242019.dou.obrazovanie33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242019.dou.obrazovanie33.ru/news/22815-psikhologicheskaya-aktsiya-larets-zhelaniy/" TargetMode="External"/><Relationship Id="rId11" Type="http://schemas.openxmlformats.org/officeDocument/2006/relationships/hyperlink" Target="https://detckiygorodok.blogspot.com/p/blog-page_38.html" TargetMode="External"/><Relationship Id="rId5" Type="http://schemas.openxmlformats.org/officeDocument/2006/relationships/hyperlink" Target="http://t242019.dou.obrazovanie33.ru/news/25405-tyulpan-dlya-kazhdoy-/" TargetMode="External"/><Relationship Id="rId10" Type="http://schemas.openxmlformats.org/officeDocument/2006/relationships/hyperlink" Target="https://detckiygorodok.blogspot.com/p/23.html" TargetMode="External"/><Relationship Id="rId4" Type="http://schemas.openxmlformats.org/officeDocument/2006/relationships/hyperlink" Target="http://t242019.dou.obrazovanie33.ru/panorama-pedagogicheskikh-dostizheniy-zozh.php" TargetMode="External"/><Relationship Id="rId9" Type="http://schemas.openxmlformats.org/officeDocument/2006/relationships/hyperlink" Target="http://t242019.dou.obrazovanie33.ru/news/23570-nedelya-psikhologii-2021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175FC9-8B92-42DF-B859-844E5CF8CA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122362"/>
            <a:ext cx="7772400" cy="2907378"/>
          </a:xfrm>
          <a:extLst/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b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41B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b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41B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b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41B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b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41B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b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41B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b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41B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Номинация: </a:t>
            </a:r>
            <a:b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первичной организации</a:t>
            </a:r>
            <a:b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/дошкольной образовательной организации</a:t>
            </a:r>
            <a:b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41B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b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«Мастерская </a:t>
            </a:r>
            <a:b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эмоциональных ресурсов» </a:t>
            </a:r>
            <a:br>
              <a:rPr 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41B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endParaRPr lang="ru-RU" sz="4000" dirty="0"/>
          </a:p>
        </p:txBody>
      </p:sp>
      <p:sp>
        <p:nvSpPr>
          <p:cNvPr id="3075" name="Подзаголовок 2">
            <a:extLst>
              <a:ext uri="{FF2B5EF4-FFF2-40B4-BE49-F238E27FC236}">
                <a16:creationId xmlns:a16="http://schemas.microsoft.com/office/drawing/2014/main" id="{C53B1963-C9F1-44DD-84EE-3CBC2B46AA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0975" y="74613"/>
            <a:ext cx="6183313" cy="895350"/>
          </a:xfrm>
        </p:spPr>
        <p:txBody>
          <a:bodyPr/>
          <a:lstStyle/>
          <a:p>
            <a:r>
              <a:rPr lang="ru-RU" altLang="ru-RU" sz="1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</a:p>
          <a:p>
            <a:r>
              <a:rPr lang="ru-RU" altLang="ru-RU" sz="1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№23</a:t>
            </a:r>
          </a:p>
          <a:p>
            <a:r>
              <a:rPr lang="ru-RU" altLang="ru-RU" sz="1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Ковров Владимирской области</a:t>
            </a:r>
          </a:p>
        </p:txBody>
      </p:sp>
      <p:sp>
        <p:nvSpPr>
          <p:cNvPr id="3076" name="Подзаголовок 2">
            <a:extLst>
              <a:ext uri="{FF2B5EF4-FFF2-40B4-BE49-F238E27FC236}">
                <a16:creationId xmlns:a16="http://schemas.microsoft.com/office/drawing/2014/main" id="{2D59602B-55DD-4412-8B5A-89F907E09D4F}"/>
              </a:ext>
            </a:extLst>
          </p:cNvPr>
          <p:cNvSpPr txBox="1">
            <a:spLocks/>
          </p:cNvSpPr>
          <p:nvPr/>
        </p:nvSpPr>
        <p:spPr bwMode="auto">
          <a:xfrm>
            <a:off x="685800" y="3540125"/>
            <a:ext cx="30146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Гиниятулина Ирина Владимировна,      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воспитатель,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ППО</a:t>
            </a:r>
          </a:p>
        </p:txBody>
      </p:sp>
      <p:sp>
        <p:nvSpPr>
          <p:cNvPr id="3077" name="Подзаголовок 2">
            <a:extLst>
              <a:ext uri="{FF2B5EF4-FFF2-40B4-BE49-F238E27FC236}">
                <a16:creationId xmlns:a16="http://schemas.microsoft.com/office/drawing/2014/main" id="{E2FA0C9D-2A52-42AC-A80B-778C3A7B1AB5}"/>
              </a:ext>
            </a:extLst>
          </p:cNvPr>
          <p:cNvSpPr txBox="1">
            <a:spLocks/>
          </p:cNvSpPr>
          <p:nvPr/>
        </p:nvSpPr>
        <p:spPr bwMode="auto">
          <a:xfrm>
            <a:off x="3614738" y="3540125"/>
            <a:ext cx="290353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ru-RU" altLang="ru-RU" sz="1400">
              <a:solidFill>
                <a:srgbClr val="00206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Крохмалюк Мария Владимировна,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физической культуре,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профактив</a:t>
            </a:r>
          </a:p>
        </p:txBody>
      </p:sp>
      <p:sp>
        <p:nvSpPr>
          <p:cNvPr id="3078" name="Подзаголовок 2">
            <a:extLst>
              <a:ext uri="{FF2B5EF4-FFF2-40B4-BE49-F238E27FC236}">
                <a16:creationId xmlns:a16="http://schemas.microsoft.com/office/drawing/2014/main" id="{36C24310-C58B-448A-9E51-C6BF59419EB5}"/>
              </a:ext>
            </a:extLst>
          </p:cNvPr>
          <p:cNvSpPr txBox="1">
            <a:spLocks/>
          </p:cNvSpPr>
          <p:nvPr/>
        </p:nvSpPr>
        <p:spPr bwMode="auto">
          <a:xfrm>
            <a:off x="6677025" y="3540125"/>
            <a:ext cx="23177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ru-RU" altLang="ru-RU" sz="1400">
              <a:solidFill>
                <a:srgbClr val="00206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Кожина Наталья Юрьевна,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педагог-психолог,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профактив</a:t>
            </a:r>
          </a:p>
        </p:txBody>
      </p:sp>
      <p:pic>
        <p:nvPicPr>
          <p:cNvPr id="3079" name="Рисунок 6">
            <a:extLst>
              <a:ext uri="{FF2B5EF4-FFF2-40B4-BE49-F238E27FC236}">
                <a16:creationId xmlns:a16="http://schemas.microsoft.com/office/drawing/2014/main" id="{4D8F6BA0-003E-4163-B329-0B53ACB70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5018088"/>
            <a:ext cx="1860550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Рисунок 7">
            <a:extLst>
              <a:ext uri="{FF2B5EF4-FFF2-40B4-BE49-F238E27FC236}">
                <a16:creationId xmlns:a16="http://schemas.microsoft.com/office/drawing/2014/main" id="{58F6F26D-FFDC-40EA-96C3-E1CA82214F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463" y="5018088"/>
            <a:ext cx="186055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Рисунок 8">
            <a:extLst>
              <a:ext uri="{FF2B5EF4-FFF2-40B4-BE49-F238E27FC236}">
                <a16:creationId xmlns:a16="http://schemas.microsoft.com/office/drawing/2014/main" id="{90756B4C-A7CE-4926-A23C-03224FD49B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5" y="4954588"/>
            <a:ext cx="18605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Рисунок 9">
            <a:extLst>
              <a:ext uri="{FF2B5EF4-FFF2-40B4-BE49-F238E27FC236}">
                <a16:creationId xmlns:a16="http://schemas.microsoft.com/office/drawing/2014/main" id="{B7D40B29-05E8-458E-9453-51CA225F3C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01800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Рисунок 10">
            <a:extLst>
              <a:ext uri="{FF2B5EF4-FFF2-40B4-BE49-F238E27FC236}">
                <a16:creationId xmlns:a16="http://schemas.microsoft.com/office/drawing/2014/main" id="{92FB828B-CF58-4405-8196-F4596AF82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200" y="0"/>
            <a:ext cx="1701800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Рисунок 11">
            <a:extLst>
              <a:ext uri="{FF2B5EF4-FFF2-40B4-BE49-F238E27FC236}">
                <a16:creationId xmlns:a16="http://schemas.microsoft.com/office/drawing/2014/main" id="{71405C8D-438A-424B-9AE3-43D6C5A5A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200" y="2071688"/>
            <a:ext cx="162242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>
            <a:extLst>
              <a:ext uri="{FF2B5EF4-FFF2-40B4-BE49-F238E27FC236}">
                <a16:creationId xmlns:a16="http://schemas.microsoft.com/office/drawing/2014/main" id="{890A6E08-7ECA-4933-BFFA-73EFF3DB3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0"/>
            <a:ext cx="7219950" cy="1338263"/>
          </a:xfrm>
        </p:spPr>
        <p:txBody>
          <a:bodyPr/>
          <a:lstStyle/>
          <a:p>
            <a:pPr algn="ctr" eaLnBrk="1" hangingPunct="1"/>
            <a:r>
              <a:rPr lang="ru-RU" altLang="ru-RU" sz="32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реализации </a:t>
            </a:r>
            <a:br>
              <a:rPr lang="ru-RU" altLang="ru-RU" sz="32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br>
              <a:rPr lang="ru-RU" altLang="ru-RU" sz="3200">
                <a:solidFill>
                  <a:srgbClr val="0041B6"/>
                </a:solidFill>
              </a:rPr>
            </a:br>
            <a:endParaRPr lang="ru-RU" altLang="ru-RU" sz="3200">
              <a:solidFill>
                <a:srgbClr val="0041B6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088641-ADA0-41E6-BB4B-413A9E1E1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7913" y="936625"/>
            <a:ext cx="7683500" cy="2351088"/>
          </a:xfrm>
        </p:spPr>
        <p:txBody>
          <a:bodyPr rtlCol="0">
            <a:normAutofit fontScale="85000"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81% педагогов  отсутствуют сложившиеся симптомы эмоционального выгорания.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 90% педагогов, членов ППО сформировался  здоровый жизненный стиль,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высокофункциональные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стратегии поведения и жизненных ресурсов, препятствующих эмоциональному выгоранию у большинства педагогов.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84%  педагога овладели и практически применяют  полученную информацию о действиях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стрессогенных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факторов.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94%  осознают  и развили  имеющиеся личностные ресурсы, способствующие формированию здорового жизненного стиля и  высокоэффективного поведения большинства педагогов.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У 96% повысилась самооценка и уверенность в себе, улучшилось настроение.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Улучшился  психологический климат – высокий уровень и корпоративная культура в коллективе, коллектив стал более сплочённым, готовым работать одной командой, сотрудничать и поддерживать друг друга.</a:t>
            </a:r>
          </a:p>
        </p:txBody>
      </p:sp>
      <p:pic>
        <p:nvPicPr>
          <p:cNvPr id="12292" name="Рисунок 1">
            <a:extLst>
              <a:ext uri="{FF2B5EF4-FFF2-40B4-BE49-F238E27FC236}">
                <a16:creationId xmlns:a16="http://schemas.microsoft.com/office/drawing/2014/main" id="{3BAA0AF3-2827-48DB-90BE-8F6426CEB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0" y="3198813"/>
            <a:ext cx="6124575" cy="355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7">
            <a:extLst>
              <a:ext uri="{FF2B5EF4-FFF2-40B4-BE49-F238E27FC236}">
                <a16:creationId xmlns:a16="http://schemas.microsoft.com/office/drawing/2014/main" id="{2431F6DC-8AEF-4EE7-8ECC-0E415FC2C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538" y="0"/>
            <a:ext cx="1287462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>
            <a:extLst>
              <a:ext uri="{FF2B5EF4-FFF2-40B4-BE49-F238E27FC236}">
                <a16:creationId xmlns:a16="http://schemas.microsoft.com/office/drawing/2014/main" id="{952A2BB6-D7E0-42EB-97ED-F6BAFA8AB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1313" y="0"/>
            <a:ext cx="6904037" cy="1127125"/>
          </a:xfrm>
        </p:spPr>
        <p:txBody>
          <a:bodyPr/>
          <a:lstStyle/>
          <a:p>
            <a:pPr marL="111125" algn="ctr" eaLnBrk="1" hangingPunct="1">
              <a:lnSpc>
                <a:spcPct val="100000"/>
              </a:lnSpc>
              <a:spcAft>
                <a:spcPts val="1000"/>
              </a:spcAft>
            </a:pPr>
            <a:r>
              <a:rPr lang="ru-RU" altLang="ru-RU" sz="20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1.  ЦЕЛЕВОЙ</a:t>
            </a:r>
            <a:br>
              <a:rPr lang="ru-RU" altLang="ru-RU" sz="20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600" b="1">
              <a:solidFill>
                <a:srgbClr val="0041B6"/>
              </a:solidFill>
            </a:endParaRPr>
          </a:p>
        </p:txBody>
      </p:sp>
      <p:sp>
        <p:nvSpPr>
          <p:cNvPr id="4099" name="AutoShape 2" descr="http://logopediya.pro/data/160903/2142438554141405.png">
            <a:extLst>
              <a:ext uri="{FF2B5EF4-FFF2-40B4-BE49-F238E27FC236}">
                <a16:creationId xmlns:a16="http://schemas.microsoft.com/office/drawing/2014/main" id="{D5397C06-DA55-430D-81E2-6BE477E2B4E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0" name="AutoShape 4" descr="http://logopediya.pro/data/160903/2142438554141405.png">
            <a:extLst>
              <a:ext uri="{FF2B5EF4-FFF2-40B4-BE49-F238E27FC236}">
                <a16:creationId xmlns:a16="http://schemas.microsoft.com/office/drawing/2014/main" id="{6FBB8614-A147-48ED-B1F0-1AE5D674F6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1" name="AutoShape 6" descr="http://logopediya.pro/data/160903/2142438554141405.png">
            <a:extLst>
              <a:ext uri="{FF2B5EF4-FFF2-40B4-BE49-F238E27FC236}">
                <a16:creationId xmlns:a16="http://schemas.microsoft.com/office/drawing/2014/main" id="{8DBD3D22-5E21-4CDE-8559-60E9756B893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4102" name="Picture 7" descr="C:\Users\Игорь\Desktop\2142438554141405.png">
            <a:extLst>
              <a:ext uri="{FF2B5EF4-FFF2-40B4-BE49-F238E27FC236}">
                <a16:creationId xmlns:a16="http://schemas.microsoft.com/office/drawing/2014/main" id="{F94A326E-4081-4FD7-B7FF-6AFE200E49B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30313" y="2197100"/>
            <a:ext cx="2765425" cy="2693988"/>
          </a:xfrm>
        </p:spPr>
      </p:pic>
      <p:sp>
        <p:nvSpPr>
          <p:cNvPr id="4103" name="AutoShape 9" descr="https://im0-tub-ru.yandex.net/i?id=69d158d7ff7466c3f265ce559a2e027f&amp;n=13">
            <a:extLst>
              <a:ext uri="{FF2B5EF4-FFF2-40B4-BE49-F238E27FC236}">
                <a16:creationId xmlns:a16="http://schemas.microsoft.com/office/drawing/2014/main" id="{51C3D508-7238-4AAE-85F7-3EE131C9BB2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2775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4" name="AutoShape 11" descr="https://im0-tub-ru.yandex.net/i?id=47dd500a52e3e3d0549a68d3a86a1aff&amp;n=13">
            <a:extLst>
              <a:ext uri="{FF2B5EF4-FFF2-40B4-BE49-F238E27FC236}">
                <a16:creationId xmlns:a16="http://schemas.microsoft.com/office/drawing/2014/main" id="{320701DA-4B7A-4950-8DD2-953F75133CB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65175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060" name="Picture 12" descr="C:\Users\Игорь\Desktop\2.jpg">
            <a:extLst>
              <a:ext uri="{FF2B5EF4-FFF2-40B4-BE49-F238E27FC236}">
                <a16:creationId xmlns:a16="http://schemas.microsoft.com/office/drawing/2014/main" id="{4D61C83E-1D26-46E5-A4F7-41A6E5AD6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004549" y="1256002"/>
            <a:ext cx="2405744" cy="267788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106" name="Picture 14" descr="C:\Users\Игорь\Desktop\0_9dfc3_b0eeea4d_XL.png">
            <a:extLst>
              <a:ext uri="{FF2B5EF4-FFF2-40B4-BE49-F238E27FC236}">
                <a16:creationId xmlns:a16="http://schemas.microsoft.com/office/drawing/2014/main" id="{F500DE45-0F5B-4A2B-BC6A-97CD290A6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75" y="4891088"/>
            <a:ext cx="2646363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5" descr="C:\Users\Игорь\Desktop\ef432784de3c44fcaf6022943127b884.large.jpg">
            <a:extLst>
              <a:ext uri="{FF2B5EF4-FFF2-40B4-BE49-F238E27FC236}">
                <a16:creationId xmlns:a16="http://schemas.microsoft.com/office/drawing/2014/main" id="{5EF1B803-7F81-456C-A517-5FCB226B6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6770913" y="4858999"/>
            <a:ext cx="2090057" cy="166154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64" name="Picture 16" descr="C:\Users\Игорь\Desktop\3.jpg">
            <a:extLst>
              <a:ext uri="{FF2B5EF4-FFF2-40B4-BE49-F238E27FC236}">
                <a16:creationId xmlns:a16="http://schemas.microsoft.com/office/drawing/2014/main" id="{0BAAF7FE-C3A7-48AF-BDAA-A8D620F77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3995057" y="4858999"/>
            <a:ext cx="2645229" cy="162888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F8615E-3A97-459E-9617-00026568E05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9457" t="4560" r="17936" b="4931"/>
          <a:stretch/>
        </p:blipFill>
        <p:spPr>
          <a:xfrm>
            <a:off x="6649778" y="2265037"/>
            <a:ext cx="1969050" cy="2601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10" name="Рисунок 3">
            <a:extLst>
              <a:ext uri="{FF2B5EF4-FFF2-40B4-BE49-F238E27FC236}">
                <a16:creationId xmlns:a16="http://schemas.microsoft.com/office/drawing/2014/main" id="{65F6C25C-50CD-495F-A613-E36E68149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9525"/>
            <a:ext cx="162242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>
            <a:extLst>
              <a:ext uri="{FF2B5EF4-FFF2-40B4-BE49-F238E27FC236}">
                <a16:creationId xmlns:a16="http://schemas.microsoft.com/office/drawing/2014/main" id="{2B9A3FA3-6BDC-473F-B2E5-90AF83F93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338" y="469900"/>
            <a:ext cx="6240462" cy="1271588"/>
          </a:xfrm>
        </p:spPr>
        <p:txBody>
          <a:bodyPr/>
          <a:lstStyle/>
          <a:p>
            <a:pPr algn="ctr" eaLnBrk="1" hangingPunct="1"/>
            <a:r>
              <a:rPr lang="ru-RU" altLang="ru-RU" sz="20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Многочисленные исследования психологов позволили определить причины возникновения синдрома эмоционального выгорания:</a:t>
            </a:r>
            <a:b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EDA698-419C-413A-9FFF-611DAC9581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825" y="1709738"/>
            <a:ext cx="7837488" cy="5029200"/>
          </a:xfrm>
        </p:spPr>
        <p:txBody>
          <a:bodyPr rtlCol="0">
            <a:normAutofit fontScale="70000" lnSpcReduction="2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несоответствие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требованиями, предъявляемыми к работнику и его реальными возможностями.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несоответствие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стремлением работников иметь большую степень самостоятельности, определять способы и методы достижения тех результатов, за которые они несут ответственность, и жёсткой, нерациональной политикой администрации.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соответствующего вознаграждения за работу переживается работником как непризнание его труда, что тоже может привести к апатии, снижению эмоциональной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вовлечённости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дела коллектива, возникновению чувства несправедливости и, соответственно, к выгоранию.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несоответствие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собственными этическими принципами, ценностями и требованиями, которые предъявляет работа.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этим организация работы по сохранению психического здоровья и профилактике эмоционального выгорания  педагогов является одной из наиболее актуальных задач современной системы образования, а проблема эмоциональной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саморегуляции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одной из важнейших психолого-педагогических проблем, актуальных для личностного и профессионального развития современного педагога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</p:txBody>
      </p:sp>
      <p:pic>
        <p:nvPicPr>
          <p:cNvPr id="5124" name="Рисунок 3">
            <a:extLst>
              <a:ext uri="{FF2B5EF4-FFF2-40B4-BE49-F238E27FC236}">
                <a16:creationId xmlns:a16="http://schemas.microsoft.com/office/drawing/2014/main" id="{C865B50E-A47B-4645-8E6B-D6A1942911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0"/>
            <a:ext cx="162242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>
            <a:extLst>
              <a:ext uri="{FF2B5EF4-FFF2-40B4-BE49-F238E27FC236}">
                <a16:creationId xmlns:a16="http://schemas.microsoft.com/office/drawing/2014/main" id="{0093100B-AE86-4F72-9E61-D649407CB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625" y="82550"/>
            <a:ext cx="7219950" cy="852488"/>
          </a:xfrm>
        </p:spPr>
        <p:txBody>
          <a:bodyPr/>
          <a:lstStyle/>
          <a:p>
            <a:pPr algn="ctr" eaLnBrk="1" hangingPunct="1"/>
            <a:r>
              <a:rPr lang="ru-RU" altLang="ru-RU" sz="20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</a:t>
            </a:r>
            <a:br>
              <a:rPr lang="ru-RU" altLang="ru-RU" sz="20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«Мастерская эмоциональных ресурсов»</a:t>
            </a:r>
            <a:r>
              <a:rPr lang="ru-RU" altLang="ru-RU" sz="2000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Объект 2">
            <a:extLst>
              <a:ext uri="{FF2B5EF4-FFF2-40B4-BE49-F238E27FC236}">
                <a16:creationId xmlns:a16="http://schemas.microsoft.com/office/drawing/2014/main" id="{DFD54504-E51B-439F-9D56-C9BBE39BED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088" y="1106488"/>
            <a:ext cx="8824912" cy="5511800"/>
          </a:xfrm>
        </p:spPr>
        <p:txBody>
          <a:bodyPr/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профилактики эмоционального выгорания у педагогов, сохранение психологического здоровья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400" b="1" dirty="0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altLang="ru-RU" sz="1800" b="1" dirty="0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программы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здорового жизненного стиля, </a:t>
            </a:r>
            <a:r>
              <a:rPr lang="ru-RU" alt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высокофункциональных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стратегий поведения и личностных ресурсов, препятствующих эмоциональному выгоранию у педагогов;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открытого, доверительного общения, восприятия информации, творческой атмосферы работы;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о действиях </a:t>
            </a:r>
            <a:r>
              <a:rPr lang="ru-RU" alt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стрессогенных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факторов и последствий стресса, причинах и формах заболеваний, путях к выздоровлению, связи эмоционального выгорания с особенностями личности, общения, стрессом и путями его преодоления;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личностных ресурсов, способствующих формированию здорового жизненного стиля и высокоэффективного поведения;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alt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самопринятия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позитивного отношения к себе, критической самооценки и позитивного отношения к возможностям своего развития;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осознанному управлению собственными эмоциональными состояниями,  формирование умения адекватно оценивать проблемные ситуации и разрешать жизненные проблемы, управлять собой и изменять себя;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навыков эмпатии, разрешения конфликтных ситуаций, выражение чувств, принятия решений;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стратегий и навыков поведения, ведущего к здоровью и препятствующего эмоциональному выгоранию.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и улучшение психологического самочувствия педагогов.</a:t>
            </a:r>
          </a:p>
          <a:p>
            <a:pPr eaLnBrk="1" hangingPunct="1">
              <a:spcBef>
                <a:spcPct val="0"/>
              </a:spcBef>
              <a:defRPr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9">
            <a:extLst>
              <a:ext uri="{FF2B5EF4-FFF2-40B4-BE49-F238E27FC236}">
                <a16:creationId xmlns:a16="http://schemas.microsoft.com/office/drawing/2014/main" id="{9F93DEE4-DDAA-462E-B71C-E144561BE86A}"/>
              </a:ext>
            </a:extLst>
          </p:cNvPr>
          <p:cNvSpPr/>
          <p:nvPr/>
        </p:nvSpPr>
        <p:spPr>
          <a:xfrm>
            <a:off x="3670300" y="877888"/>
            <a:ext cx="484188" cy="279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6149" name="Рисунок 4">
            <a:extLst>
              <a:ext uri="{FF2B5EF4-FFF2-40B4-BE49-F238E27FC236}">
                <a16:creationId xmlns:a16="http://schemas.microsoft.com/office/drawing/2014/main" id="{A34B3639-C07F-447F-A5CF-497A97F0E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0"/>
            <a:ext cx="162242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>
            <a:extLst>
              <a:ext uri="{FF2B5EF4-FFF2-40B4-BE49-F238E27FC236}">
                <a16:creationId xmlns:a16="http://schemas.microsoft.com/office/drawing/2014/main" id="{A4E0D1BD-CFA5-424C-BF45-9BF774665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882650"/>
          </a:xfrm>
        </p:spPr>
        <p:txBody>
          <a:bodyPr/>
          <a:lstStyle/>
          <a:p>
            <a:pPr marL="111125" algn="ctr" eaLnBrk="1" hangingPunct="1">
              <a:lnSpc>
                <a:spcPct val="100000"/>
              </a:lnSpc>
              <a:spcAft>
                <a:spcPts val="1000"/>
              </a:spcAft>
            </a:pPr>
            <a:br>
              <a:rPr lang="ru-RU" altLang="ru-RU" sz="18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18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18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2. СОДЕРЖАТЕЛЬНЫЙ</a:t>
            </a:r>
            <a:br>
              <a:rPr lang="ru-RU" altLang="ru-RU" sz="18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/>
          </a:p>
        </p:txBody>
      </p:sp>
      <p:pic>
        <p:nvPicPr>
          <p:cNvPr id="7171" name="Рисунок 2">
            <a:extLst>
              <a:ext uri="{FF2B5EF4-FFF2-40B4-BE49-F238E27FC236}">
                <a16:creationId xmlns:a16="http://schemas.microsoft.com/office/drawing/2014/main" id="{323E9100-8EAD-4F4C-B410-E140CCEE7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700"/>
            <a:ext cx="45720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3">
            <a:extLst>
              <a:ext uri="{FF2B5EF4-FFF2-40B4-BE49-F238E27FC236}">
                <a16:creationId xmlns:a16="http://schemas.microsoft.com/office/drawing/2014/main" id="{46A73883-EDAF-4A0B-968C-78E28DDC8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825"/>
            <a:ext cx="4572000" cy="281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Рисунок 7">
            <a:extLst>
              <a:ext uri="{FF2B5EF4-FFF2-40B4-BE49-F238E27FC236}">
                <a16:creationId xmlns:a16="http://schemas.microsoft.com/office/drawing/2014/main" id="{FD3651C4-34E6-406C-A0FC-DFF13A915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113" y="520700"/>
            <a:ext cx="4338637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Рисунок 11">
            <a:extLst>
              <a:ext uri="{FF2B5EF4-FFF2-40B4-BE49-F238E27FC236}">
                <a16:creationId xmlns:a16="http://schemas.microsoft.com/office/drawing/2014/main" id="{043A75D2-DC60-41F7-8F0D-023B0176E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6" t="29486" r="16512" b="64516"/>
          <a:stretch>
            <a:fillRect/>
          </a:stretch>
        </p:blipFill>
        <p:spPr bwMode="auto">
          <a:xfrm>
            <a:off x="4710113" y="3971925"/>
            <a:ext cx="4433887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Рисунок 8">
            <a:extLst>
              <a:ext uri="{FF2B5EF4-FFF2-40B4-BE49-F238E27FC236}">
                <a16:creationId xmlns:a16="http://schemas.microsoft.com/office/drawing/2014/main" id="{9221CC83-2882-4801-A452-6028E2F37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113" y="4225925"/>
            <a:ext cx="4433887" cy="252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>
            <a:extLst>
              <a:ext uri="{FF2B5EF4-FFF2-40B4-BE49-F238E27FC236}">
                <a16:creationId xmlns:a16="http://schemas.microsoft.com/office/drawing/2014/main" id="{56E2C84C-4F59-424F-AEE7-0F66A7AAAC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5" y="0"/>
            <a:ext cx="4486275" cy="317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3">
            <a:extLst>
              <a:ext uri="{FF2B5EF4-FFF2-40B4-BE49-F238E27FC236}">
                <a16:creationId xmlns:a16="http://schemas.microsoft.com/office/drawing/2014/main" id="{FE10D07E-4270-48E4-BC4C-E1A72A975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Рисунок 4">
            <a:extLst>
              <a:ext uri="{FF2B5EF4-FFF2-40B4-BE49-F238E27FC236}">
                <a16:creationId xmlns:a16="http://schemas.microsoft.com/office/drawing/2014/main" id="{0E09672B-0E85-4CAF-954D-663BB73FC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88" y="3429000"/>
            <a:ext cx="4354512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6">
            <a:extLst>
              <a:ext uri="{FF2B5EF4-FFF2-40B4-BE49-F238E27FC236}">
                <a16:creationId xmlns:a16="http://schemas.microsoft.com/office/drawing/2014/main" id="{EB4DFD6A-6543-465B-BD13-0679BA889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603750" cy="340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>
            <a:extLst>
              <a:ext uri="{FF2B5EF4-FFF2-40B4-BE49-F238E27FC236}">
                <a16:creationId xmlns:a16="http://schemas.microsoft.com/office/drawing/2014/main" id="{7A5B863D-78DD-4FF6-B759-4CE893C41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Рисунок 2">
            <a:extLst>
              <a:ext uri="{FF2B5EF4-FFF2-40B4-BE49-F238E27FC236}">
                <a16:creationId xmlns:a16="http://schemas.microsoft.com/office/drawing/2014/main" id="{4623B13D-CB24-48EF-9618-E5F25ED91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25" y="0"/>
            <a:ext cx="4295775" cy="333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3">
            <a:extLst>
              <a:ext uri="{FF2B5EF4-FFF2-40B4-BE49-F238E27FC236}">
                <a16:creationId xmlns:a16="http://schemas.microsoft.com/office/drawing/2014/main" id="{931DAFB2-C7C3-464C-823F-6F673E0B17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75" y="3519488"/>
            <a:ext cx="4391025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4">
            <a:extLst>
              <a:ext uri="{FF2B5EF4-FFF2-40B4-BE49-F238E27FC236}">
                <a16:creationId xmlns:a16="http://schemas.microsoft.com/office/drawing/2014/main" id="{F9DCAC5C-5842-4D31-969B-DAA9104F6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19488"/>
            <a:ext cx="4667250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>
            <a:extLst>
              <a:ext uri="{FF2B5EF4-FFF2-40B4-BE49-F238E27FC236}">
                <a16:creationId xmlns:a16="http://schemas.microsoft.com/office/drawing/2014/main" id="{018B2016-E56A-4DEA-BA3A-F22DA8BFD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18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3. ОРГАНИЗАЦИОННЫЙ</a:t>
            </a:r>
            <a:br>
              <a:rPr lang="ru-RU" altLang="ru-RU" sz="3200" b="1">
                <a:solidFill>
                  <a:srgbClr val="0041B6"/>
                </a:solidFill>
              </a:rPr>
            </a:br>
            <a:endParaRPr lang="ru-RU" altLang="ru-RU" sz="3200"/>
          </a:p>
        </p:txBody>
      </p:sp>
      <p:pic>
        <p:nvPicPr>
          <p:cNvPr id="4" name="Picture 2" descr="DSC07586">
            <a:extLst>
              <a:ext uri="{FF2B5EF4-FFF2-40B4-BE49-F238E27FC236}">
                <a16:creationId xmlns:a16="http://schemas.microsoft.com/office/drawing/2014/main" id="{D627B60A-9D98-4271-AC89-8AECD9F9E92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31317" y="669131"/>
            <a:ext cx="3670292" cy="2892352"/>
          </a:xfrm>
          <a:effectLst>
            <a:softEdge rad="112500"/>
          </a:effectLst>
          <a:extLst/>
        </p:spPr>
      </p:pic>
      <p:pic>
        <p:nvPicPr>
          <p:cNvPr id="5" name="Объект 6">
            <a:extLst>
              <a:ext uri="{FF2B5EF4-FFF2-40B4-BE49-F238E27FC236}">
                <a16:creationId xmlns:a16="http://schemas.microsoft.com/office/drawing/2014/main" id="{70D99A59-48B1-4961-8371-ED0E2FF9BF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>
          <a:xfrm>
            <a:off x="4901609" y="620584"/>
            <a:ext cx="4046085" cy="2940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F:\зал.JPG">
            <a:extLst>
              <a:ext uri="{FF2B5EF4-FFF2-40B4-BE49-F238E27FC236}">
                <a16:creationId xmlns:a16="http://schemas.microsoft.com/office/drawing/2014/main" id="{6FA3DE05-15C8-4E80-9FE6-721579E95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62903" y="3670776"/>
            <a:ext cx="3607119" cy="2892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EEEB822-7668-47B1-BF64-D97821F48F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1609" y="3670777"/>
            <a:ext cx="4046085" cy="2940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>
            <a:extLst>
              <a:ext uri="{FF2B5EF4-FFF2-40B4-BE49-F238E27FC236}">
                <a16:creationId xmlns:a16="http://schemas.microsoft.com/office/drawing/2014/main" id="{08B7BEE2-A103-42CA-8DBC-0E641A230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18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ССЫЛКИ:</a:t>
            </a:r>
            <a:br>
              <a:rPr lang="ru-RU" altLang="ru-RU" sz="1800" b="1">
                <a:solidFill>
                  <a:srgbClr val="0041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800" b="1">
              <a:solidFill>
                <a:srgbClr val="0041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72D859-00AA-4E00-9F46-4097CC269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3" y="755650"/>
            <a:ext cx="8316912" cy="5421313"/>
          </a:xfrm>
        </p:spPr>
        <p:txBody>
          <a:bodyPr/>
          <a:lstStyle/>
          <a:p>
            <a:pPr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сайт МБДОУ №23 -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http://t242019.dou.obrazovanie33.ru/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«Профсоюз» -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http://t242019.dou.obrazovanie33.ru/o-nas/profsoyuz/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«Панорама педагогических достижений ЗОЖ» -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http://t242019.dou.obrazovanie33.ru/panorama-pedagogicheskikh-dostizheniy-zozh.php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Акции в ДОУ -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http://t242019.dou.obrazovanie33.ru/news/25405-tyulpan-dlya-kazhdoy-/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http://t242019.dou.obrazovanie33.ru/news/22815-psikhologicheskaya-aktsiya-larets-zhelaniy/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http://t242019.dou.obrazovanie33.ru/news/21848-aktsiya-pozdrav-vospitatelya-k-dnyu-doshkolnogo-rabotnika/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недели ЗОЖ -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http://t242019.dou.obrazovanie33.ru/news/19314-otchet-instruktora-po-fk-o-provedenii-nedeli-zdorovya-2021/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http://t242019.dou.obrazovanie33.ru/news/23570-nedelya-psikhologii-2021/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место в Международном конкурсе «Новатор» 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http://t242019.dou.obrazovanie33.ru/news/18767-my-novatory-/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ресурс «Детский городок г. Коврова» – «Воспитываем ковровских дошкольников» – «Мы за здоровый образ жизни!» – МБДОУ №23 -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https://detckiygorodok.blogspot.com/p/23.html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ресурс «Детский городок г. Коврова» - Панорама педагогических достижений МБДОУ микрорайона Точмаш «Здоровье – это здорово!» -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https://detckiygorodok.blogspot.com/p/blog-page_38.html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Рисунок 4">
            <a:extLst>
              <a:ext uri="{FF2B5EF4-FFF2-40B4-BE49-F238E27FC236}">
                <a16:creationId xmlns:a16="http://schemas.microsoft.com/office/drawing/2014/main" id="{641221BE-B0D7-42BD-87CB-FBA6561A6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538" y="0"/>
            <a:ext cx="1287462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1108</TotalTime>
  <Words>679</Words>
  <Application>Microsoft Office PowerPoint</Application>
  <PresentationFormat>Экран (4:3)</PresentationFormat>
  <Paragraphs>57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      Номинация:  Программа первичной организации /дошкольной образовательной организации Программа  «Мастерская  эмоциональных ресурсов»  </vt:lpstr>
      <vt:lpstr>РАЗДЕЛ 1.  ЦЕЛЕВОЙ </vt:lpstr>
      <vt:lpstr>Многочисленные исследования психологов позволили определить причины возникновения синдрома эмоционального выгорания: </vt:lpstr>
      <vt:lpstr>Цель программы «Мастерская эмоциональных ресурсов» </vt:lpstr>
      <vt:lpstr>   РАЗДЕЛ 2. СОДЕРЖАТЕЛЬНЫЙ  </vt:lpstr>
      <vt:lpstr>Презентация PowerPoint</vt:lpstr>
      <vt:lpstr>Презентация PowerPoint</vt:lpstr>
      <vt:lpstr>РАЗДЕЛ 3. ОРГАНИЗАЦИОННЫЙ </vt:lpstr>
      <vt:lpstr>ПОЛЕЗНЫЕ ССЫЛКИ: </vt:lpstr>
      <vt:lpstr>Результаты реализации  программы </vt:lpstr>
    </vt:vector>
  </TitlesOfParts>
  <Company>PJSC "New Engineering Technologies"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Ирина Гиниятулина</cp:lastModifiedBy>
  <cp:revision>158</cp:revision>
  <dcterms:created xsi:type="dcterms:W3CDTF">2016-11-18T14:12:19Z</dcterms:created>
  <dcterms:modified xsi:type="dcterms:W3CDTF">2022-03-24T21:50:42Z</dcterms:modified>
</cp:coreProperties>
</file>